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87" r:id="rId7"/>
    <p:sldId id="301" r:id="rId8"/>
    <p:sldId id="285" r:id="rId9"/>
    <p:sldId id="290" r:id="rId10"/>
    <p:sldId id="289" r:id="rId11"/>
    <p:sldId id="288" r:id="rId12"/>
    <p:sldId id="291" r:id="rId13"/>
    <p:sldId id="292" r:id="rId14"/>
    <p:sldId id="293" r:id="rId15"/>
    <p:sldId id="283" r:id="rId16"/>
    <p:sldId id="299" r:id="rId17"/>
    <p:sldId id="302" r:id="rId18"/>
    <p:sldId id="303" r:id="rId19"/>
    <p:sldId id="258" r:id="rId20"/>
    <p:sldId id="266" r:id="rId21"/>
    <p:sldId id="298" r:id="rId22"/>
    <p:sldId id="295" r:id="rId23"/>
    <p:sldId id="300" r:id="rId24"/>
    <p:sldId id="29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19"/>
    <p:restoredTop sz="94678"/>
  </p:normalViewPr>
  <p:slideViewPr>
    <p:cSldViewPr snapToGrid="0">
      <p:cViewPr varScale="1">
        <p:scale>
          <a:sx n="102" d="100"/>
          <a:sy n="102" d="100"/>
        </p:scale>
        <p:origin x="75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70877-FAF0-6A4F-8D76-E7DFF192BF38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C52ED-2710-754D-929E-B55AADA4B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85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C52ED-2710-754D-929E-B55AADA4B0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2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C52ED-2710-754D-929E-B55AADA4B0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70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C52ED-2710-754D-929E-B55AADA4B0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4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6CAD6-1F36-712B-4101-C839121B1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ECA12-6217-3F91-8F6E-CFC5E7A68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66D2E-4C54-B68E-4F48-B5D95E7F9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A55-3939-E04A-A14F-BC254788C83E}" type="datetimeFigureOut">
              <a:rPr lang="en-US" smtClean="0"/>
              <a:t>6/26/2025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2FC99-E8BC-2EDB-DAC6-23CE3C7C3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4567F-89C1-5BCE-B07F-EE36A119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3263-810A-1449-B24A-CEC20529D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20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0DA9B-C987-2729-2FD2-BE315977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72F72E-BAE6-93A1-3CB8-D6DA9B78A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939BE-8FD5-D5ED-2FC7-AD24C412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A55-3939-E04A-A14F-BC254788C83E}" type="datetimeFigureOut">
              <a:rPr lang="en-US" smtClean="0"/>
              <a:t>6/26/2025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E5EA6-285F-30BA-0FEE-598701B2F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FAAD7-CF64-40C2-A224-5DAF6ED5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3263-810A-1449-B24A-CEC20529D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05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CE6658-37AD-C847-E93F-675038EA14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29E509-5CD0-950E-6D98-042261277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319F3-FD15-804C-7A02-818C258F6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A55-3939-E04A-A14F-BC254788C83E}" type="datetimeFigureOut">
              <a:rPr lang="en-US" smtClean="0"/>
              <a:t>6/26/2025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DD8A0-735D-8364-9B14-01EA8ECB5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BE47F-218E-98D8-F217-CF48838F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3263-810A-1449-B24A-CEC20529D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427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C142E-A98A-CB66-8913-26977C6DB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9DF55-262B-8DD3-AF34-74B414EF5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DA67-5CEF-FE5A-FBC6-FA1F0ACE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A55-3939-E04A-A14F-BC254788C83E}" type="datetimeFigureOut">
              <a:rPr lang="en-US" smtClean="0"/>
              <a:t>6/26/2025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9F60D-0A51-07B5-01BD-84B15C67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A4D95-3565-245D-E5BC-E9A60A2FE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3263-810A-1449-B24A-CEC20529D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56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9B47F-69B3-A233-617D-5BA6F971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01D71-1F3A-C3DD-325F-5FEE1F5DF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B6BB9-50A7-3DBF-4BF1-04C443816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A55-3939-E04A-A14F-BC254788C83E}" type="datetimeFigureOut">
              <a:rPr lang="en-US" smtClean="0"/>
              <a:t>6/26/2025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EB878-ECC0-4C8F-724D-0727D64F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B3B11-89E0-A181-9B80-38759A1F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3263-810A-1449-B24A-CEC20529D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9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060F-98AE-A8DA-A60B-5ABA572BD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F2589-D961-E0AE-F545-B5D19DFA1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1C32EC-A9A6-A4FE-1EA7-592F4E8CD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85F1D-001A-3708-151D-CCCBD5521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A55-3939-E04A-A14F-BC254788C83E}" type="datetimeFigureOut">
              <a:rPr lang="en-US" smtClean="0"/>
              <a:t>6/26/2025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AAA47-9D6F-849B-9B67-8C9492F6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7FB6C-05B1-C026-2C37-F4410087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3263-810A-1449-B24A-CEC20529D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2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42728-D0A4-BE2D-7555-4C0D0DB57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A56E6-D04A-5C5E-FCBF-175B2070D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9C589-A892-372E-610B-7F3F005D7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49A960-521F-EEF8-64DB-8096D04523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1E2F86-A121-177C-B6A2-84FE20381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995207-D04A-0DF1-D9BC-F9ED5B591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A55-3939-E04A-A14F-BC254788C83E}" type="datetimeFigureOut">
              <a:rPr lang="en-US" smtClean="0"/>
              <a:t>6/26/2025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D046D0-DCA2-51BB-7C0C-607CB872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F2496-D9D8-C44F-066E-78E643A63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3263-810A-1449-B24A-CEC20529D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196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943B2-2EB8-FB36-18B8-F2DF841CE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794533-2948-0821-0899-0BE9BE25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A55-3939-E04A-A14F-BC254788C83E}" type="datetimeFigureOut">
              <a:rPr lang="en-US" smtClean="0"/>
              <a:t>6/26/2025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178F83-445D-0401-A941-496E687AE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FD569-089B-24E5-284A-7A49672D9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3263-810A-1449-B24A-CEC20529D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5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7902D4-982B-C827-6DF6-B321141D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A55-3939-E04A-A14F-BC254788C83E}" type="datetimeFigureOut">
              <a:rPr lang="en-US" smtClean="0"/>
              <a:t>6/26/2025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8B2532-D961-FF29-5832-62D57FC1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D7EE8-9998-632C-A03A-B6A00C866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3263-810A-1449-B24A-CEC20529D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7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DD882-5C24-32C5-C5C5-3DCE2E1E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8674A-EA03-61C1-A5C6-AE7394C8C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0ED0-FBDC-0199-FF61-D7C2FE3D4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1FA08-929B-E2B9-4120-B820B3455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A55-3939-E04A-A14F-BC254788C83E}" type="datetimeFigureOut">
              <a:rPr lang="en-US" smtClean="0"/>
              <a:t>6/26/2025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5F0CAD-4779-C6DC-2C14-45F66AAE1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DA7F1-E0C7-D338-5A38-EFA4193FF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3263-810A-1449-B24A-CEC20529D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6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3B442-371F-45E3-0743-42FC77A7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7A48C7-3EA4-7936-8C3F-88FE4CA58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2DB5B-8655-819A-F607-F283394C4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40C7E-20E1-3D5C-0257-91EA141C3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A55-3939-E04A-A14F-BC254788C83E}" type="datetimeFigureOut">
              <a:rPr lang="en-US" smtClean="0"/>
              <a:t>6/26/2025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A1D5F-1EA8-BB8C-3857-BD0B0492E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AF066-BA18-AAA7-92DB-BF82E952D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3263-810A-1449-B24A-CEC20529D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852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3B610-3079-AFCD-85ED-E3512A13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AD814-B807-9513-6FF2-C5CCE2F10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89949-E4C1-A5CB-B425-17BCF07AD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A9BA55-3939-E04A-A14F-BC254788C83E}" type="datetimeFigureOut">
              <a:rPr lang="en-US" smtClean="0"/>
              <a:t>6/26/2025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83381-6505-1D9A-AD0D-EE0AC157A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241C2-7BDD-91CE-D6B1-C84A8C002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EC3263-810A-1449-B24A-CEC20529D5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71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preview/Administration/IMG_0023.MOV?context=content_suggestions&amp;role=work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lessiaioticonosco.it/p/domande-e-risposte.html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hyperlink" Target="https://creativecommons.org/licenses/by-nc-nd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reacherthoughts.blogspot.com/2016/09/intentional-spiritual-friendships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1301F-1410-31B6-0CD7-6FAD76590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1" y="-474133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Peninsula Harbour Port Authority Inc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3C2CB-5973-5BDA-2AA9-250E5A0A7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34" y="4388683"/>
            <a:ext cx="4620584" cy="1419449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2000" dirty="0"/>
              <a:t>Open House</a:t>
            </a:r>
          </a:p>
          <a:p>
            <a:pPr algn="l"/>
            <a:r>
              <a:rPr lang="en-US" sz="2000" dirty="0"/>
              <a:t>Public Information Sessions</a:t>
            </a:r>
          </a:p>
          <a:p>
            <a:pPr algn="l"/>
            <a:r>
              <a:rPr lang="en-US" sz="2000" dirty="0"/>
              <a:t>June 25 &amp; 26, 2025</a:t>
            </a:r>
          </a:p>
          <a:p>
            <a:pPr algn="l"/>
            <a:r>
              <a:rPr lang="en-US" sz="2000" dirty="0"/>
              <a:t>Town of Marathon</a:t>
            </a:r>
          </a:p>
          <a:p>
            <a:pPr algn="l"/>
            <a:r>
              <a:rPr lang="en-US" sz="2000" dirty="0" err="1"/>
              <a:t>Biigtigong</a:t>
            </a:r>
            <a:r>
              <a:rPr lang="en-US" sz="2000" dirty="0"/>
              <a:t> Nishnaabeg</a:t>
            </a:r>
          </a:p>
          <a:p>
            <a:pPr algn="l"/>
            <a:endParaRPr lang="en-US" sz="2000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5692F03-8534-43F0-8E90-C963CD82B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0EBBD01-A2EB-4DDC-9CF3-2191211FF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BAE09E6-E20D-41EB-8AFD-34B2E209A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7F6FEA6D-ADFD-47FF-A047-2EE8F5890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9369" y="1090871"/>
            <a:ext cx="6367807" cy="304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pic>
        <p:nvPicPr>
          <p:cNvPr id="1032" name="Picture 8" descr="Peninsula Harbour Port Authority">
            <a:extLst>
              <a:ext uri="{FF2B5EF4-FFF2-40B4-BE49-F238E27FC236}">
                <a16:creationId xmlns:a16="http://schemas.microsoft.com/office/drawing/2014/main" id="{6483C206-3BD8-4595-8925-ED8ABB599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76" y="1090871"/>
            <a:ext cx="5091930" cy="155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hoosemarathon.ca/wp-content/uploads/2023/04/partnersLogos.jpg">
            <a:extLst>
              <a:ext uri="{FF2B5EF4-FFF2-40B4-BE49-F238E27FC236}">
                <a16:creationId xmlns:a16="http://schemas.microsoft.com/office/drawing/2014/main" id="{8669AB78-E39A-4C2B-A2B0-47EA4D593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374" y="4388683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43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239D1-A64C-714C-D71A-6B6205628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126"/>
            <a:ext cx="10515600" cy="1325563"/>
          </a:xfrm>
        </p:spPr>
        <p:txBody>
          <a:bodyPr/>
          <a:lstStyle/>
          <a:p>
            <a:r>
              <a:rPr lang="en-US" dirty="0"/>
              <a:t>Marketing Plans</a:t>
            </a:r>
          </a:p>
        </p:txBody>
      </p:sp>
      <p:pic>
        <p:nvPicPr>
          <p:cNvPr id="4098" name="Picture 2" descr="Transportation of wind turbine blades | CSL">
            <a:extLst>
              <a:ext uri="{FF2B5EF4-FFF2-40B4-BE49-F238E27FC236}">
                <a16:creationId xmlns:a16="http://schemas.microsoft.com/office/drawing/2014/main" id="{02434922-7A54-39ED-BE47-58666AF6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403" y="3877781"/>
            <a:ext cx="4103802" cy="273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lf- unloading bulk carriers conveyor system, gravity free-flow concept &amp;  SUL terminology">
            <a:extLst>
              <a:ext uri="{FF2B5EF4-FFF2-40B4-BE49-F238E27FC236}">
                <a16:creationId xmlns:a16="http://schemas.microsoft.com/office/drawing/2014/main" id="{0B9B28C3-4E45-FBE3-9CDA-E9B899029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2" y="1012091"/>
            <a:ext cx="5642251" cy="317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5C3E03-08EB-FA7A-4DB8-4B9FC303E3C0}"/>
              </a:ext>
            </a:extLst>
          </p:cNvPr>
          <p:cNvSpPr txBox="1"/>
          <p:nvPr/>
        </p:nvSpPr>
        <p:spPr>
          <a:xfrm>
            <a:off x="3418103" y="4312845"/>
            <a:ext cx="42097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Forest Products (Pellets, Chips, Biomass, Lumber)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Road Salt, Aggregates, 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Renewable Energy Parts (Windmills)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Energy Transmission (Pipelines)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Mining Equipment, Ore, Concentrates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B9DF9-E004-B062-68B1-947C71EA9107}"/>
              </a:ext>
            </a:extLst>
          </p:cNvPr>
          <p:cNvSpPr txBox="1"/>
          <p:nvPr/>
        </p:nvSpPr>
        <p:spPr>
          <a:xfrm>
            <a:off x="388977" y="4312845"/>
            <a:ext cx="32326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Marine Shipping is: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Most 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Lowest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Lowest Carbon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Environmentally Responsible</a:t>
            </a:r>
          </a:p>
        </p:txBody>
      </p:sp>
      <p:pic>
        <p:nvPicPr>
          <p:cNvPr id="4104" name="Picture 8" descr="image">
            <a:extLst>
              <a:ext uri="{FF2B5EF4-FFF2-40B4-BE49-F238E27FC236}">
                <a16:creationId xmlns:a16="http://schemas.microsoft.com/office/drawing/2014/main" id="{052D0141-96F0-467A-A139-4635356A3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470" y="548473"/>
            <a:ext cx="3478490" cy="299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FFB5F9-782E-8C39-6DA9-F5F7972A95CD}"/>
              </a:ext>
            </a:extLst>
          </p:cNvPr>
          <p:cNvSpPr txBox="1">
            <a:spLocks/>
          </p:cNvSpPr>
          <p:nvPr/>
        </p:nvSpPr>
        <p:spPr>
          <a:xfrm>
            <a:off x="9644304" y="120183"/>
            <a:ext cx="2261750" cy="2327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/>
              <a:t>Advantages</a:t>
            </a:r>
          </a:p>
          <a:p>
            <a:pPr algn="ctr"/>
            <a:r>
              <a:rPr lang="en-US" sz="1800" dirty="0"/>
              <a:t>Hwy 17 &amp; CPKC Rail</a:t>
            </a:r>
          </a:p>
          <a:p>
            <a:pPr algn="ctr"/>
            <a:r>
              <a:rPr lang="en-US" sz="1800" dirty="0"/>
              <a:t>Proximity to Mines, Forest Products, Renewable Energy Projects</a:t>
            </a:r>
          </a:p>
          <a:p>
            <a:pPr algn="ctr"/>
            <a:r>
              <a:rPr lang="en-US" sz="1800" dirty="0"/>
              <a:t>No Area Competition</a:t>
            </a:r>
          </a:p>
          <a:p>
            <a:pPr algn="ctr"/>
            <a:r>
              <a:rPr lang="en-US" sz="1800" dirty="0"/>
              <a:t>Deep Water Terminal</a:t>
            </a:r>
          </a:p>
          <a:p>
            <a:pPr algn="ctr"/>
            <a:r>
              <a:rPr lang="en-US" sz="1800" dirty="0"/>
              <a:t>Skilled Local </a:t>
            </a:r>
            <a:r>
              <a:rPr lang="en-US" sz="2000" dirty="0" err="1"/>
              <a:t>Labour</a:t>
            </a:r>
            <a:endParaRPr lang="en-US" sz="1800" dirty="0"/>
          </a:p>
        </p:txBody>
      </p:sp>
      <p:pic>
        <p:nvPicPr>
          <p:cNvPr id="10" name="Picture 2" descr="Peninsula Harbour Port Authority">
            <a:extLst>
              <a:ext uri="{FF2B5EF4-FFF2-40B4-BE49-F238E27FC236}">
                <a16:creationId xmlns:a16="http://schemas.microsoft.com/office/drawing/2014/main" id="{04EDC413-FE6D-4561-A51E-BBAC66A59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42" y="6233278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749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0D36-EBD5-8D6E-CC00-BF846487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78" y="-276277"/>
            <a:ext cx="10515600" cy="1351323"/>
          </a:xfrm>
        </p:spPr>
        <p:txBody>
          <a:bodyPr/>
          <a:lstStyle/>
          <a:p>
            <a:r>
              <a:rPr lang="en-US" dirty="0"/>
              <a:t>Infrastructure Improvement Plan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D012FFC-AD6F-B341-D4B2-BA634F244F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1245616"/>
              </p:ext>
            </p:extLst>
          </p:nvPr>
        </p:nvGraphicFramePr>
        <p:xfrm>
          <a:off x="273378" y="810705"/>
          <a:ext cx="11643640" cy="58584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1659">
                  <a:extLst>
                    <a:ext uri="{9D8B030D-6E8A-4147-A177-3AD203B41FA5}">
                      <a16:colId xmlns:a16="http://schemas.microsoft.com/office/drawing/2014/main" val="915679983"/>
                    </a:ext>
                  </a:extLst>
                </a:gridCol>
                <a:gridCol w="7801981">
                  <a:extLst>
                    <a:ext uri="{9D8B030D-6E8A-4147-A177-3AD203B41FA5}">
                      <a16:colId xmlns:a16="http://schemas.microsoft.com/office/drawing/2014/main" val="3188530113"/>
                    </a:ext>
                  </a:extLst>
                </a:gridCol>
              </a:tblGrid>
              <a:tr h="327820"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>
                          <a:effectLst/>
                        </a:rPr>
                        <a:t>Project Work Item</a:t>
                      </a:r>
                      <a:endParaRPr lang="en-CA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 dirty="0">
                          <a:effectLst/>
                        </a:rPr>
                        <a:t>Description</a:t>
                      </a:r>
                      <a:endParaRPr lang="en-CA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extLst>
                  <a:ext uri="{0D108BD9-81ED-4DB2-BD59-A6C34878D82A}">
                    <a16:rowId xmlns:a16="http://schemas.microsoft.com/office/drawing/2014/main" val="3091234317"/>
                  </a:ext>
                </a:extLst>
              </a:tr>
              <a:tr h="592191"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 dirty="0">
                          <a:effectLst/>
                        </a:rPr>
                        <a:t>Detailed Engineering, Permitting, Approvals</a:t>
                      </a:r>
                      <a:endParaRPr lang="en-CA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>
                          <a:effectLst/>
                        </a:rPr>
                        <a:t>Retain third-party engineering firms to complete assessment and design work for capital improvement plan items as required (structural, electrical, civil, environmental).</a:t>
                      </a:r>
                      <a:endParaRPr lang="en-CA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extLst>
                  <a:ext uri="{0D108BD9-81ED-4DB2-BD59-A6C34878D82A}">
                    <a16:rowId xmlns:a16="http://schemas.microsoft.com/office/drawing/2014/main" val="3604066470"/>
                  </a:ext>
                </a:extLst>
              </a:tr>
              <a:tr h="592191"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>
                          <a:effectLst/>
                        </a:rPr>
                        <a:t>Civil Improvements</a:t>
                      </a:r>
                      <a:endParaRPr lang="en-CA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 dirty="0">
                          <a:effectLst/>
                        </a:rPr>
                        <a:t>Construct/Improve existing, on-site roads, grading of yard, drainage improvements (ditching, stormwater management). </a:t>
                      </a:r>
                      <a:endParaRPr lang="en-CA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extLst>
                  <a:ext uri="{0D108BD9-81ED-4DB2-BD59-A6C34878D82A}">
                    <a16:rowId xmlns:a16="http://schemas.microsoft.com/office/drawing/2014/main" val="60826083"/>
                  </a:ext>
                </a:extLst>
              </a:tr>
              <a:tr h="856560"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 dirty="0">
                          <a:effectLst/>
                        </a:rPr>
                        <a:t>Dredging Jellicoe Cove</a:t>
                      </a:r>
                      <a:endParaRPr lang="en-CA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>
                          <a:effectLst/>
                        </a:rPr>
                        <a:t>Removal of approximately 35,200 m</a:t>
                      </a:r>
                      <a:r>
                        <a:rPr lang="en-CA" sz="1400" kern="0" baseline="30000">
                          <a:effectLst/>
                        </a:rPr>
                        <a:t>3</a:t>
                      </a:r>
                      <a:r>
                        <a:rPr lang="en-CA" sz="1400" kern="0">
                          <a:effectLst/>
                        </a:rPr>
                        <a:t> of sediment, phase separation (solids and effluent), effluent treatment and discharge, sediment solidification, sediment (solids) transport and disposal at Town of Marathon Landfill Site.  </a:t>
                      </a:r>
                      <a:endParaRPr lang="en-CA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extLst>
                  <a:ext uri="{0D108BD9-81ED-4DB2-BD59-A6C34878D82A}">
                    <a16:rowId xmlns:a16="http://schemas.microsoft.com/office/drawing/2014/main" val="3648315745"/>
                  </a:ext>
                </a:extLst>
              </a:tr>
              <a:tr h="592191"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>
                          <a:effectLst/>
                        </a:rPr>
                        <a:t>Electrical Sub-Station Rehabilitation &amp; Upgrade</a:t>
                      </a:r>
                      <a:endParaRPr lang="en-CA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 dirty="0">
                          <a:effectLst/>
                        </a:rPr>
                        <a:t>Restarting existing sub-station, construction of an alimentation site (600v plug), service for future warehouse, tower lights, camera (security systems). </a:t>
                      </a:r>
                      <a:endParaRPr lang="en-CA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extLst>
                  <a:ext uri="{0D108BD9-81ED-4DB2-BD59-A6C34878D82A}">
                    <a16:rowId xmlns:a16="http://schemas.microsoft.com/office/drawing/2014/main" val="26973666"/>
                  </a:ext>
                </a:extLst>
              </a:tr>
              <a:tr h="592191"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>
                          <a:effectLst/>
                        </a:rPr>
                        <a:t>Scale System Upgrades &amp; Commissioning</a:t>
                      </a:r>
                      <a:endParaRPr lang="en-CA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>
                          <a:effectLst/>
                        </a:rPr>
                        <a:t>Relocate existing Town of Marathon Scale House and System from former mill site to wharf entrance area, scale calibration and certification, commissioning.</a:t>
                      </a:r>
                      <a:endParaRPr lang="en-CA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extLst>
                  <a:ext uri="{0D108BD9-81ED-4DB2-BD59-A6C34878D82A}">
                    <a16:rowId xmlns:a16="http://schemas.microsoft.com/office/drawing/2014/main" val="1682918533"/>
                  </a:ext>
                </a:extLst>
              </a:tr>
              <a:tr h="856560"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>
                          <a:effectLst/>
                        </a:rPr>
                        <a:t>Dock Rehabilitation</a:t>
                      </a:r>
                      <a:endParaRPr lang="en-CA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 dirty="0">
                          <a:effectLst/>
                        </a:rPr>
                        <a:t>Repair of existing dock structure including adding concrete/grout to sinkholes and gaps, repair of timber cribbing and bollards, grading/paving dock area, dock drainage systems, installation of steel protection plates etc. </a:t>
                      </a:r>
                      <a:endParaRPr lang="en-CA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extLst>
                  <a:ext uri="{0D108BD9-81ED-4DB2-BD59-A6C34878D82A}">
                    <a16:rowId xmlns:a16="http://schemas.microsoft.com/office/drawing/2014/main" val="3967554212"/>
                  </a:ext>
                </a:extLst>
              </a:tr>
              <a:tr h="592191"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>
                          <a:effectLst/>
                        </a:rPr>
                        <a:t>Supply &amp; Install New Fuel Storage Systems</a:t>
                      </a:r>
                      <a:endParaRPr lang="en-CA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>
                          <a:effectLst/>
                        </a:rPr>
                        <a:t>Install new TSSA certified bulk fuel storage tanks and pumps to fuel on-site heavy equipment. </a:t>
                      </a:r>
                      <a:endParaRPr lang="en-CA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extLst>
                  <a:ext uri="{0D108BD9-81ED-4DB2-BD59-A6C34878D82A}">
                    <a16:rowId xmlns:a16="http://schemas.microsoft.com/office/drawing/2014/main" val="2632321870"/>
                  </a:ext>
                </a:extLst>
              </a:tr>
              <a:tr h="856560"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 dirty="0">
                          <a:effectLst/>
                        </a:rPr>
                        <a:t>Concrete Slab Rehabilitation and Paving</a:t>
                      </a:r>
                      <a:endParaRPr lang="en-CA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70"/>
                        </a:spcBef>
                      </a:pPr>
                      <a:r>
                        <a:rPr lang="en-CA" sz="1400" kern="0" dirty="0">
                          <a:effectLst/>
                        </a:rPr>
                        <a:t>Restoration, scarification and pouring of concrete to repair existing 134m x 56m concrete pad for use as a material handling and storage pad (interim) and future 100m x 40 m warehouse facility. </a:t>
                      </a:r>
                      <a:endParaRPr lang="en-CA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819" marR="80819" marT="0" marB="0"/>
                </a:tc>
                <a:extLst>
                  <a:ext uri="{0D108BD9-81ED-4DB2-BD59-A6C34878D82A}">
                    <a16:rowId xmlns:a16="http://schemas.microsoft.com/office/drawing/2014/main" val="1054594154"/>
                  </a:ext>
                </a:extLst>
              </a:tr>
            </a:tbl>
          </a:graphicData>
        </a:graphic>
      </p:graphicFrame>
      <p:pic>
        <p:nvPicPr>
          <p:cNvPr id="6" name="Picture 2" descr="Peninsula Harbour Port Authority">
            <a:extLst>
              <a:ext uri="{FF2B5EF4-FFF2-40B4-BE49-F238E27FC236}">
                <a16:creationId xmlns:a16="http://schemas.microsoft.com/office/drawing/2014/main" id="{D3B3D52D-830B-4A87-81FF-E87CFFAD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980" y="261026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836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674C6-0B96-CB8A-CF0B-C00524AB8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45C5-E2ED-1890-1D1B-02F06BFF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" y="79514"/>
            <a:ext cx="7930470" cy="1166474"/>
          </a:xfrm>
        </p:spPr>
        <p:txBody>
          <a:bodyPr/>
          <a:lstStyle/>
          <a:p>
            <a:r>
              <a:rPr lang="en-US" dirty="0"/>
              <a:t>Maneuvering Simulation Study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89F175-1721-33FA-C853-FAFC10982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404" y="372012"/>
            <a:ext cx="3989653" cy="305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en standing in a control room with large screens&#10;&#10;AI-generated content may be incorrect.">
            <a:extLst>
              <a:ext uri="{FF2B5EF4-FFF2-40B4-BE49-F238E27FC236}">
                <a16:creationId xmlns:a16="http://schemas.microsoft.com/office/drawing/2014/main" id="{C3C6F07C-0E37-197F-D35F-4E05C13BB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5" y="1031795"/>
            <a:ext cx="6956624" cy="5217465"/>
          </a:xfrm>
          <a:prstGeom prst="rect">
            <a:avLst/>
          </a:prstGeom>
        </p:spPr>
      </p:pic>
      <p:pic>
        <p:nvPicPr>
          <p:cNvPr id="17" name="Picture 16" descr="A ship in the water&#10;&#10;AI-generated content may be incorrect.">
            <a:extLst>
              <a:ext uri="{FF2B5EF4-FFF2-40B4-BE49-F238E27FC236}">
                <a16:creationId xmlns:a16="http://schemas.microsoft.com/office/drawing/2014/main" id="{29B46DB4-1304-5049-FE44-7F7001FD88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62" t="33189" r="6142" b="20488"/>
          <a:stretch>
            <a:fillRect/>
          </a:stretch>
        </p:blipFill>
        <p:spPr>
          <a:xfrm>
            <a:off x="7564685" y="3575697"/>
            <a:ext cx="3975372" cy="3056988"/>
          </a:xfrm>
          <a:prstGeom prst="rect">
            <a:avLst/>
          </a:prstGeom>
        </p:spPr>
      </p:pic>
      <p:pic>
        <p:nvPicPr>
          <p:cNvPr id="8" name="Picture 2" descr="Peninsula Harbour Port Authority">
            <a:extLst>
              <a:ext uri="{FF2B5EF4-FFF2-40B4-BE49-F238E27FC236}">
                <a16:creationId xmlns:a16="http://schemas.microsoft.com/office/drawing/2014/main" id="{83858607-EDD6-4D9E-9A3A-4818671AC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5" y="6302036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69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87D4-1FCE-AE93-D3EF-903B4E6FC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51" y="139148"/>
            <a:ext cx="10515600" cy="1325563"/>
          </a:xfrm>
        </p:spPr>
        <p:txBody>
          <a:bodyPr/>
          <a:lstStyle/>
          <a:p>
            <a:r>
              <a:rPr lang="en-US" dirty="0"/>
              <a:t>Simulations</a:t>
            </a:r>
          </a:p>
        </p:txBody>
      </p:sp>
      <p:pic>
        <p:nvPicPr>
          <p:cNvPr id="11" name="Picture 10" descr="A ship on the water&#10;&#10;AI-generated content may be incorrect.">
            <a:extLst>
              <a:ext uri="{FF2B5EF4-FFF2-40B4-BE49-F238E27FC236}">
                <a16:creationId xmlns:a16="http://schemas.microsoft.com/office/drawing/2014/main" id="{141CDAA3-C9E9-CC9C-EB51-A30AE689D1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71" t="8187" r="28916" b="-3070"/>
          <a:stretch>
            <a:fillRect/>
          </a:stretch>
        </p:blipFill>
        <p:spPr>
          <a:xfrm rot="5400000">
            <a:off x="712108" y="1032456"/>
            <a:ext cx="4041743" cy="5035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A4EF21-1E61-D859-4193-22CA50EFD726}"/>
              </a:ext>
            </a:extLst>
          </p:cNvPr>
          <p:cNvSpPr txBox="1"/>
          <p:nvPr/>
        </p:nvSpPr>
        <p:spPr>
          <a:xfrm>
            <a:off x="6900969" y="6087146"/>
            <a:ext cx="326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3"/>
              </a:rPr>
              <a:t>IMG_0023.MOV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8154C8-F1D9-146C-7867-2D58D11F3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951" y="1439099"/>
            <a:ext cx="6354983" cy="4132142"/>
          </a:xfrm>
          <a:prstGeom prst="rect">
            <a:avLst/>
          </a:prstGeom>
        </p:spPr>
      </p:pic>
      <p:pic>
        <p:nvPicPr>
          <p:cNvPr id="7" name="Picture 2" descr="Peninsula Harbour Port Authority">
            <a:extLst>
              <a:ext uri="{FF2B5EF4-FFF2-40B4-BE49-F238E27FC236}">
                <a16:creationId xmlns:a16="http://schemas.microsoft.com/office/drawing/2014/main" id="{557D99F0-AE21-4BB9-B6FA-449F76DD6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08" y="6215007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594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0011">
            <a:hlinkClick r:id="" action="ppaction://media"/>
            <a:extLst>
              <a:ext uri="{FF2B5EF4-FFF2-40B4-BE49-F238E27FC236}">
                <a16:creationId xmlns:a16="http://schemas.microsoft.com/office/drawing/2014/main" id="{405CF797-C2EA-434B-83F0-20233953CC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9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0023 (1)">
            <a:hlinkClick r:id="" action="ppaction://media"/>
            <a:extLst>
              <a:ext uri="{FF2B5EF4-FFF2-40B4-BE49-F238E27FC236}">
                <a16:creationId xmlns:a16="http://schemas.microsoft.com/office/drawing/2014/main" id="{98729B41-8088-47A1-9D78-00CC0C2277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353" y="65988"/>
            <a:ext cx="10463752" cy="679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1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081D0-AF00-7C9D-914D-32389CAA0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91" y="239708"/>
            <a:ext cx="8206505" cy="577475"/>
          </a:xfrm>
        </p:spPr>
        <p:txBody>
          <a:bodyPr>
            <a:normAutofit fontScale="90000"/>
          </a:bodyPr>
          <a:lstStyle/>
          <a:p>
            <a:r>
              <a:rPr lang="en-US" dirty="0"/>
              <a:t>Dredging Plan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33EDAB-3D5B-EEAC-3F3C-8C51EAFC2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91" y="901199"/>
            <a:ext cx="11006331" cy="5689319"/>
          </a:xfrm>
          <a:prstGeom prst="rect">
            <a:avLst/>
          </a:prstGeom>
        </p:spPr>
      </p:pic>
      <p:pic>
        <p:nvPicPr>
          <p:cNvPr id="5" name="Picture 2" descr="Peninsula Harbour Port Authority">
            <a:extLst>
              <a:ext uri="{FF2B5EF4-FFF2-40B4-BE49-F238E27FC236}">
                <a16:creationId xmlns:a16="http://schemas.microsoft.com/office/drawing/2014/main" id="{843DE904-9027-4C1E-84A8-9B0FB9FB6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980" y="261026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820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028AC-2187-F3D8-B5F9-A2C4BCA06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8971A-CCCD-0FE9-8C36-DB63FD7E0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5" y="-71046"/>
            <a:ext cx="10515600" cy="1325563"/>
          </a:xfrm>
        </p:spPr>
        <p:txBody>
          <a:bodyPr/>
          <a:lstStyle/>
          <a:p>
            <a:r>
              <a:rPr lang="en-US" dirty="0"/>
              <a:t>Dredging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4FA27-D353-0BB8-DEA3-5E47C707A671}"/>
              </a:ext>
            </a:extLst>
          </p:cNvPr>
          <p:cNvSpPr txBox="1"/>
          <p:nvPr/>
        </p:nvSpPr>
        <p:spPr>
          <a:xfrm>
            <a:off x="370091" y="955446"/>
            <a:ext cx="58037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Notice of Project Issued to MNR April 15, 2025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Initiates the formal Permitting/Approvals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Approximate</a:t>
            </a:r>
            <a:r>
              <a:rPr lang="en-US" sz="1600" dirty="0"/>
              <a:t> Schedule is 12 Months to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Sediment Removed from Lake, Separated, Treated, Disposed</a:t>
            </a:r>
          </a:p>
        </p:txBody>
      </p:sp>
      <p:pic>
        <p:nvPicPr>
          <p:cNvPr id="9" name="Picture 8" descr="A crane on a floating platform in the water&#10;&#10;AI-generated content may be incorrect.">
            <a:extLst>
              <a:ext uri="{FF2B5EF4-FFF2-40B4-BE49-F238E27FC236}">
                <a16:creationId xmlns:a16="http://schemas.microsoft.com/office/drawing/2014/main" id="{2B99426A-523F-BC10-6FC1-571047E517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5" t="19220" r="25676" b="-3813"/>
          <a:stretch>
            <a:fillRect/>
          </a:stretch>
        </p:blipFill>
        <p:spPr>
          <a:xfrm>
            <a:off x="370091" y="2555884"/>
            <a:ext cx="6370074" cy="4186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91EE1-750C-9382-101C-A4EAB79EB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341" y="707427"/>
            <a:ext cx="4401093" cy="2934062"/>
          </a:xfrm>
          <a:prstGeom prst="rect">
            <a:avLst/>
          </a:prstGeom>
        </p:spPr>
      </p:pic>
      <p:pic>
        <p:nvPicPr>
          <p:cNvPr id="8" name="Picture 4" descr="Ural River Cutter Suction Dredger ...">
            <a:extLst>
              <a:ext uri="{FF2B5EF4-FFF2-40B4-BE49-F238E27FC236}">
                <a16:creationId xmlns:a16="http://schemas.microsoft.com/office/drawing/2014/main" id="{7BAFF8DC-16BF-64DF-6D9B-E4371A796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341" y="3757180"/>
            <a:ext cx="4401093" cy="293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eninsula Harbour Port Authority">
            <a:extLst>
              <a:ext uri="{FF2B5EF4-FFF2-40B4-BE49-F238E27FC236}">
                <a16:creationId xmlns:a16="http://schemas.microsoft.com/office/drawing/2014/main" id="{C89C7FA6-BF0E-43C1-BE46-A12501CEF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002" y="166758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268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66F3B-19EB-7384-E46E-2A218AB96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413" y="20625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Dredged Sediment Treatment &amp; Disposal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D816B-1066-B32D-41EA-A9A2FA27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279" y="1274475"/>
            <a:ext cx="4389421" cy="5381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Water and Sediment Separation &amp; Treatment</a:t>
            </a:r>
          </a:p>
        </p:txBody>
      </p:sp>
      <p:pic>
        <p:nvPicPr>
          <p:cNvPr id="6146" name="Picture 2" descr="Slump Test: Measuring the Consistency ...">
            <a:extLst>
              <a:ext uri="{FF2B5EF4-FFF2-40B4-BE49-F238E27FC236}">
                <a16:creationId xmlns:a16="http://schemas.microsoft.com/office/drawing/2014/main" id="{92E305A1-BA5C-84A9-C3EC-9BB7A8D5F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 r="7909"/>
          <a:stretch>
            <a:fillRect/>
          </a:stretch>
        </p:blipFill>
        <p:spPr bwMode="auto">
          <a:xfrm>
            <a:off x="4312372" y="1844263"/>
            <a:ext cx="3330155" cy="236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BM - Laboratories - Drinking water lab - NTNU">
            <a:extLst>
              <a:ext uri="{FF2B5EF4-FFF2-40B4-BE49-F238E27FC236}">
                <a16:creationId xmlns:a16="http://schemas.microsoft.com/office/drawing/2014/main" id="{7BD5EFB7-CF6C-EDCE-5DE2-B96AB3A2C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895" y="1970118"/>
            <a:ext cx="3126540" cy="208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5A4221A-8CB5-E33C-674F-657BE795FCD5}"/>
              </a:ext>
            </a:extLst>
          </p:cNvPr>
          <p:cNvSpPr txBox="1">
            <a:spLocks/>
          </p:cNvSpPr>
          <p:nvPr/>
        </p:nvSpPr>
        <p:spPr>
          <a:xfrm>
            <a:off x="4639789" y="1274475"/>
            <a:ext cx="3330155" cy="538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Solidification Testing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CC9CEC-4F13-FEBF-D0BD-03DA3E041B7C}"/>
              </a:ext>
            </a:extLst>
          </p:cNvPr>
          <p:cNvSpPr txBox="1">
            <a:spLocks/>
          </p:cNvSpPr>
          <p:nvPr/>
        </p:nvSpPr>
        <p:spPr>
          <a:xfrm>
            <a:off x="8276422" y="1274475"/>
            <a:ext cx="3330155" cy="384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Chemical Testing</a:t>
            </a:r>
          </a:p>
        </p:txBody>
      </p:sp>
      <p:pic>
        <p:nvPicPr>
          <p:cNvPr id="6150" name="Picture 6" descr="GFL “legacy pile” being hauled away; concerns remain | Strathmore Times">
            <a:extLst>
              <a:ext uri="{FF2B5EF4-FFF2-40B4-BE49-F238E27FC236}">
                <a16:creationId xmlns:a16="http://schemas.microsoft.com/office/drawing/2014/main" id="{8B47D0D7-71A9-848E-7E13-3D27E9B78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4" t="19549" b="20578"/>
          <a:stretch>
            <a:fillRect/>
          </a:stretch>
        </p:blipFill>
        <p:spPr bwMode="auto">
          <a:xfrm>
            <a:off x="569020" y="4861302"/>
            <a:ext cx="3064254" cy="189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0912CBB-EF90-48E3-2B50-342CFFFDAAE0}"/>
              </a:ext>
            </a:extLst>
          </p:cNvPr>
          <p:cNvSpPr txBox="1">
            <a:spLocks/>
          </p:cNvSpPr>
          <p:nvPr/>
        </p:nvSpPr>
        <p:spPr>
          <a:xfrm>
            <a:off x="365941" y="4329450"/>
            <a:ext cx="3470411" cy="538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Solids to Camp 19 Landfill (Cover)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C6D779-4C2F-3C05-E267-601BC78F13A8}"/>
              </a:ext>
            </a:extLst>
          </p:cNvPr>
          <p:cNvSpPr txBox="1"/>
          <p:nvPr/>
        </p:nvSpPr>
        <p:spPr>
          <a:xfrm>
            <a:off x="4311733" y="4281559"/>
            <a:ext cx="5123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Water Meeting Ontario Water Quality Objectives back to Lake Superior</a:t>
            </a:r>
          </a:p>
        </p:txBody>
      </p:sp>
      <p:pic>
        <p:nvPicPr>
          <p:cNvPr id="16" name="Picture 2" descr="Clearing the way for the future - PHAI">
            <a:extLst>
              <a:ext uri="{FF2B5EF4-FFF2-40B4-BE49-F238E27FC236}">
                <a16:creationId xmlns:a16="http://schemas.microsoft.com/office/drawing/2014/main" id="{95A6A6F6-E899-3A5E-FEFE-87AB4527A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20" y="1805826"/>
            <a:ext cx="2999128" cy="224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URS for a Purified Water System ...">
            <a:extLst>
              <a:ext uri="{FF2B5EF4-FFF2-40B4-BE49-F238E27FC236}">
                <a16:creationId xmlns:a16="http://schemas.microsoft.com/office/drawing/2014/main" id="{8BA57FB3-E53C-2418-1EE8-8F40F0B73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80" y="4997462"/>
            <a:ext cx="3703164" cy="152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ight Arrow 7">
            <a:extLst>
              <a:ext uri="{FF2B5EF4-FFF2-40B4-BE49-F238E27FC236}">
                <a16:creationId xmlns:a16="http://schemas.microsoft.com/office/drawing/2014/main" id="{1700A11A-1BC5-41E0-AAA6-A97A11D5C275}"/>
              </a:ext>
            </a:extLst>
          </p:cNvPr>
          <p:cNvSpPr/>
          <p:nvPr/>
        </p:nvSpPr>
        <p:spPr>
          <a:xfrm>
            <a:off x="3957198" y="5908647"/>
            <a:ext cx="709070" cy="199007"/>
          </a:xfrm>
          <a:prstGeom prst="rightArrow">
            <a:avLst/>
          </a:prstGeom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7">
            <a:extLst>
              <a:ext uri="{FF2B5EF4-FFF2-40B4-BE49-F238E27FC236}">
                <a16:creationId xmlns:a16="http://schemas.microsoft.com/office/drawing/2014/main" id="{AF7ECA02-E70B-449C-A110-20B1B25FCEB0}"/>
              </a:ext>
            </a:extLst>
          </p:cNvPr>
          <p:cNvSpPr/>
          <p:nvPr/>
        </p:nvSpPr>
        <p:spPr>
          <a:xfrm>
            <a:off x="3930719" y="3082688"/>
            <a:ext cx="709070" cy="199007"/>
          </a:xfrm>
          <a:prstGeom prst="rightArrow">
            <a:avLst/>
          </a:prstGeom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7">
            <a:extLst>
              <a:ext uri="{FF2B5EF4-FFF2-40B4-BE49-F238E27FC236}">
                <a16:creationId xmlns:a16="http://schemas.microsoft.com/office/drawing/2014/main" id="{7C790112-F192-4FAE-9B41-C076439B9B32}"/>
              </a:ext>
            </a:extLst>
          </p:cNvPr>
          <p:cNvSpPr/>
          <p:nvPr/>
        </p:nvSpPr>
        <p:spPr>
          <a:xfrm>
            <a:off x="7315110" y="3082688"/>
            <a:ext cx="709070" cy="199007"/>
          </a:xfrm>
          <a:prstGeom prst="rightArrow">
            <a:avLst/>
          </a:prstGeom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7">
            <a:extLst>
              <a:ext uri="{FF2B5EF4-FFF2-40B4-BE49-F238E27FC236}">
                <a16:creationId xmlns:a16="http://schemas.microsoft.com/office/drawing/2014/main" id="{FE7D9AC6-5EE8-4946-99D8-5E52D6A6AC61}"/>
              </a:ext>
            </a:extLst>
          </p:cNvPr>
          <p:cNvSpPr/>
          <p:nvPr/>
        </p:nvSpPr>
        <p:spPr>
          <a:xfrm>
            <a:off x="11377268" y="3082688"/>
            <a:ext cx="709070" cy="199007"/>
          </a:xfrm>
          <a:prstGeom prst="rightArrow">
            <a:avLst/>
          </a:prstGeom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Peninsula Harbour Port Authority">
            <a:extLst>
              <a:ext uri="{FF2B5EF4-FFF2-40B4-BE49-F238E27FC236}">
                <a16:creationId xmlns:a16="http://schemas.microsoft.com/office/drawing/2014/main" id="{8491A4D4-A65F-4024-A91E-4FB97B152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834" y="176447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941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8C10-208C-904C-5CAC-0F0BD0F6D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-67446"/>
            <a:ext cx="10515600" cy="1325563"/>
          </a:xfrm>
        </p:spPr>
        <p:txBody>
          <a:bodyPr/>
          <a:lstStyle/>
          <a:p>
            <a:r>
              <a:rPr lang="en-US" dirty="0"/>
              <a:t>Economic Impacts</a:t>
            </a:r>
          </a:p>
        </p:txBody>
      </p:sp>
      <p:pic>
        <p:nvPicPr>
          <p:cNvPr id="7174" name="Picture 6" descr="Careers - PortsToronto">
            <a:extLst>
              <a:ext uri="{FF2B5EF4-FFF2-40B4-BE49-F238E27FC236}">
                <a16:creationId xmlns:a16="http://schemas.microsoft.com/office/drawing/2014/main" id="{79992D8F-F7E6-C59D-BB2A-3EBF8933B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72"/>
          <a:stretch>
            <a:fillRect/>
          </a:stretch>
        </p:blipFill>
        <p:spPr bwMode="auto">
          <a:xfrm>
            <a:off x="6958211" y="2954821"/>
            <a:ext cx="3935076" cy="302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13C77E-79A7-9036-BB06-DE484735F0CF}"/>
              </a:ext>
            </a:extLst>
          </p:cNvPr>
          <p:cNvSpPr txBox="1"/>
          <p:nvPr/>
        </p:nvSpPr>
        <p:spPr>
          <a:xfrm>
            <a:off x="377686" y="977243"/>
            <a:ext cx="526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Construction</a:t>
            </a:r>
          </a:p>
          <a:p>
            <a:r>
              <a:rPr lang="en-US" dirty="0"/>
              <a:t>~ 150 FT Jobs Over a 2 Year Period (Approximately)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30401-E5BA-9E1F-0EE3-72326A7E1A30}"/>
              </a:ext>
            </a:extLst>
          </p:cNvPr>
          <p:cNvSpPr txBox="1"/>
          <p:nvPr/>
        </p:nvSpPr>
        <p:spPr>
          <a:xfrm>
            <a:off x="236306" y="5142093"/>
            <a:ext cx="6867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Indigenous Business Partner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and In-Direct Full Time Employment (BN Owned Companies)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Transportation (Trucking) 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Heavy Equipment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Skills Development and Training (Stevedoring, Equipment Ops etc.)</a:t>
            </a:r>
          </a:p>
        </p:txBody>
      </p:sp>
      <p:pic>
        <p:nvPicPr>
          <p:cNvPr id="7178" name="Picture 10" descr="Project Heavy Duty building heavy-duty skills in next generation of  operators | Finning Cat">
            <a:extLst>
              <a:ext uri="{FF2B5EF4-FFF2-40B4-BE49-F238E27FC236}">
                <a16:creationId xmlns:a16="http://schemas.microsoft.com/office/drawing/2014/main" id="{5AE64BCA-F9A9-3033-C9D2-9977838E0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6" y="2006201"/>
            <a:ext cx="5336208" cy="300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3E5B1B-1910-D298-EA5A-C488B25A3820}"/>
              </a:ext>
            </a:extLst>
          </p:cNvPr>
          <p:cNvSpPr txBox="1"/>
          <p:nvPr/>
        </p:nvSpPr>
        <p:spPr>
          <a:xfrm>
            <a:off x="6958211" y="984113"/>
            <a:ext cx="51194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Operations </a:t>
            </a:r>
          </a:p>
          <a:p>
            <a:r>
              <a:rPr lang="en-US" dirty="0"/>
              <a:t>~ 22 Direct New FT Jobs at Port</a:t>
            </a:r>
          </a:p>
          <a:p>
            <a:r>
              <a:rPr lang="en-US" dirty="0"/>
              <a:t>~ Up to 50 In-Direct New Jobs Created In Communities</a:t>
            </a:r>
          </a:p>
          <a:p>
            <a:r>
              <a:rPr lang="en-US" dirty="0"/>
              <a:t>~ 3-5M per Year In Direct Spending in Marathon Area </a:t>
            </a:r>
            <a:r>
              <a:rPr lang="en-US" dirty="0" err="1"/>
              <a:t>Labour</a:t>
            </a:r>
            <a:r>
              <a:rPr lang="en-US" dirty="0"/>
              <a:t>/Service/Supply Chain</a:t>
            </a:r>
          </a:p>
        </p:txBody>
      </p:sp>
      <p:pic>
        <p:nvPicPr>
          <p:cNvPr id="9" name="Picture 2" descr="Peninsula Harbour Port Authority">
            <a:extLst>
              <a:ext uri="{FF2B5EF4-FFF2-40B4-BE49-F238E27FC236}">
                <a16:creationId xmlns:a16="http://schemas.microsoft.com/office/drawing/2014/main" id="{99FB5240-6789-4A35-B139-9885E5180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834" y="176447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449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A85E-FA7C-1199-29A2-8A4F8C3BA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62C3E8-46EA-8F90-CB24-1FEACE86A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dirty="0"/>
              <a:t>History of the Port</a:t>
            </a:r>
          </a:p>
          <a:p>
            <a:pPr marL="514350" indent="-514350">
              <a:buAutoNum type="arabicPeriod"/>
            </a:pPr>
            <a:r>
              <a:rPr lang="en-US" dirty="0"/>
              <a:t>Peninsula </a:t>
            </a:r>
            <a:r>
              <a:rPr lang="en-US" dirty="0" err="1"/>
              <a:t>Harbour</a:t>
            </a:r>
            <a:r>
              <a:rPr lang="en-US" dirty="0"/>
              <a:t> Port Authority</a:t>
            </a:r>
          </a:p>
          <a:p>
            <a:pPr marL="514350" indent="-514350">
              <a:buAutoNum type="arabicPeriod"/>
            </a:pPr>
            <a:r>
              <a:rPr lang="en-US" dirty="0"/>
              <a:t>Strategic Port Operating Partner</a:t>
            </a:r>
          </a:p>
          <a:p>
            <a:pPr marL="514350" indent="-514350">
              <a:buAutoNum type="arabicPeriod"/>
            </a:pPr>
            <a:r>
              <a:rPr lang="en-US" dirty="0"/>
              <a:t>Existing Port Conditions</a:t>
            </a:r>
          </a:p>
          <a:p>
            <a:pPr marL="514350" indent="-514350">
              <a:buAutoNum type="arabicPeriod"/>
            </a:pPr>
            <a:r>
              <a:rPr lang="en-US" dirty="0"/>
              <a:t>Marketing Plans</a:t>
            </a:r>
          </a:p>
          <a:p>
            <a:pPr marL="514350" indent="-514350">
              <a:buAutoNum type="arabicPeriod"/>
            </a:pPr>
            <a:r>
              <a:rPr lang="en-US" dirty="0"/>
              <a:t>Infrastructure Improvement Plan</a:t>
            </a:r>
          </a:p>
          <a:p>
            <a:pPr marL="514350" indent="-514350">
              <a:buAutoNum type="arabicPeriod"/>
            </a:pPr>
            <a:r>
              <a:rPr lang="en-US" dirty="0"/>
              <a:t>Dredging Plan</a:t>
            </a:r>
          </a:p>
          <a:p>
            <a:pPr marL="514350" indent="-514350">
              <a:buAutoNum type="arabicPeriod"/>
            </a:pPr>
            <a:r>
              <a:rPr lang="en-US" dirty="0"/>
              <a:t>Economic Impacts</a:t>
            </a:r>
          </a:p>
          <a:p>
            <a:pPr marL="514350" indent="-514350">
              <a:buAutoNum type="arabicPeriod"/>
            </a:pPr>
            <a:r>
              <a:rPr lang="en-US" dirty="0"/>
              <a:t>Tourism</a:t>
            </a:r>
          </a:p>
          <a:p>
            <a:pPr marL="514350" indent="-514350">
              <a:buAutoNum type="arabicPeriod"/>
            </a:pPr>
            <a:r>
              <a:rPr lang="en-US" dirty="0"/>
              <a:t>Questions &amp; Answers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pic>
        <p:nvPicPr>
          <p:cNvPr id="3074" name="Picture 2" descr="Fednav Adds Six Ocean-Going Lakers To Great Lakes">
            <a:extLst>
              <a:ext uri="{FF2B5EF4-FFF2-40B4-BE49-F238E27FC236}">
                <a16:creationId xmlns:a16="http://schemas.microsoft.com/office/drawing/2014/main" id="{1E9447A7-76D0-AFEE-7816-D4952DF5F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335" y="1521950"/>
            <a:ext cx="3788465" cy="497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eninsula Harbour Port Authority">
            <a:extLst>
              <a:ext uri="{FF2B5EF4-FFF2-40B4-BE49-F238E27FC236}">
                <a16:creationId xmlns:a16="http://schemas.microsoft.com/office/drawing/2014/main" id="{8BE3EBE7-E600-4B51-9A4A-63BCD5AA8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317" y="209550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557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978E7-BC32-B00B-4627-C9CB4C814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34" y="0"/>
            <a:ext cx="10515600" cy="1325563"/>
          </a:xfrm>
        </p:spPr>
        <p:txBody>
          <a:bodyPr/>
          <a:lstStyle/>
          <a:p>
            <a:r>
              <a:rPr lang="en-US" dirty="0"/>
              <a:t>Tourism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3D161-CDB6-247E-92A2-B7425F5CC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31" y="996999"/>
            <a:ext cx="11466104" cy="24320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Cruise Tourism is Booming on the Great Lakes</a:t>
            </a:r>
          </a:p>
          <a:p>
            <a:pPr marL="0" indent="0">
              <a:buNone/>
            </a:pPr>
            <a:r>
              <a:rPr lang="en-US" sz="1800" dirty="0"/>
              <a:t>Indigenous Tourism is Growing</a:t>
            </a:r>
          </a:p>
          <a:p>
            <a:r>
              <a:rPr lang="en-US" sz="1800" dirty="0"/>
              <a:t>New Product Development Ideas….</a:t>
            </a:r>
          </a:p>
          <a:p>
            <a:r>
              <a:rPr lang="en-US" sz="1800" dirty="0"/>
              <a:t>Guided Tours of </a:t>
            </a:r>
            <a:r>
              <a:rPr lang="en-US" sz="1800" dirty="0" err="1"/>
              <a:t>Pukaskwa</a:t>
            </a:r>
            <a:r>
              <a:rPr lang="en-US" sz="1800" dirty="0"/>
              <a:t> Park, Indigenous Waypoints, Shorelines</a:t>
            </a:r>
          </a:p>
          <a:p>
            <a:r>
              <a:rPr lang="en-US" sz="1800" dirty="0"/>
              <a:t>Interpretive Elder Tours of Local Culture &amp; Heritage, Art</a:t>
            </a:r>
          </a:p>
          <a:p>
            <a:r>
              <a:rPr lang="en-US" sz="1800" dirty="0"/>
              <a:t>Healing Lodge Experiences</a:t>
            </a:r>
          </a:p>
          <a:p>
            <a:r>
              <a:rPr lang="en-US" sz="1800" dirty="0"/>
              <a:t>Local Marathon Attractions </a:t>
            </a:r>
          </a:p>
          <a:p>
            <a:r>
              <a:rPr lang="en-US" sz="1800" dirty="0"/>
              <a:t>(Pebble Beach, Penn Lake Park, Golf Course, Carden Cove, ALC…)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2" descr="Cruise Port Thunder Bay - Thunder Bay Tourism">
            <a:extLst>
              <a:ext uri="{FF2B5EF4-FFF2-40B4-BE49-F238E27FC236}">
                <a16:creationId xmlns:a16="http://schemas.microsoft.com/office/drawing/2014/main" id="{0E495A28-25A4-8788-9E28-635C29400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28" y="3939237"/>
            <a:ext cx="7824247" cy="272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men in suits in a room with a window&#10;&#10;AI-generated content may be incorrect.">
            <a:extLst>
              <a:ext uri="{FF2B5EF4-FFF2-40B4-BE49-F238E27FC236}">
                <a16:creationId xmlns:a16="http://schemas.microsoft.com/office/drawing/2014/main" id="{DBE425C5-DD0B-28DC-5278-DC5CDC2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124" t="24552" r="10577" b="17214"/>
          <a:stretch>
            <a:fillRect/>
          </a:stretch>
        </p:blipFill>
        <p:spPr>
          <a:xfrm>
            <a:off x="6874096" y="284245"/>
            <a:ext cx="2885959" cy="3280841"/>
          </a:xfrm>
          <a:prstGeom prst="rect">
            <a:avLst/>
          </a:prstGeom>
        </p:spPr>
      </p:pic>
      <p:pic>
        <p:nvPicPr>
          <p:cNvPr id="6" name="Picture 5" descr="A person in a suit and tie standing in front of a large ship&#10;&#10;AI-generated content may be incorrect.">
            <a:extLst>
              <a:ext uri="{FF2B5EF4-FFF2-40B4-BE49-F238E27FC236}">
                <a16:creationId xmlns:a16="http://schemas.microsoft.com/office/drawing/2014/main" id="{7A7A106F-CFD9-E97B-F83F-5602743CE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213" y="1943372"/>
            <a:ext cx="2885959" cy="3811918"/>
          </a:xfrm>
          <a:prstGeom prst="rect">
            <a:avLst/>
          </a:prstGeom>
        </p:spPr>
      </p:pic>
      <p:pic>
        <p:nvPicPr>
          <p:cNvPr id="8" name="Picture 2" descr="Peninsula Harbour Port Authority">
            <a:extLst>
              <a:ext uri="{FF2B5EF4-FFF2-40B4-BE49-F238E27FC236}">
                <a16:creationId xmlns:a16="http://schemas.microsoft.com/office/drawing/2014/main" id="{642D3AE6-EC10-4521-AD8B-3F605C9BD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422" y="414512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116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D503-90D1-BF0D-C73A-180764DE2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&amp; Answers</a:t>
            </a:r>
          </a:p>
        </p:txBody>
      </p:sp>
      <p:pic>
        <p:nvPicPr>
          <p:cNvPr id="5" name="Content Placeholder 4" descr="A cartoon character standing next to a question and answer&#10;&#10;AI-generated content may be incorrect.">
            <a:extLst>
              <a:ext uri="{FF2B5EF4-FFF2-40B4-BE49-F238E27FC236}">
                <a16:creationId xmlns:a16="http://schemas.microsoft.com/office/drawing/2014/main" id="{48235F3F-CC47-3A66-B1ED-07C788A76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77731" y="1825625"/>
            <a:ext cx="603653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DB6F7F-0FED-194E-2171-0AFE21259493}"/>
              </a:ext>
            </a:extLst>
          </p:cNvPr>
          <p:cNvSpPr txBox="1"/>
          <p:nvPr/>
        </p:nvSpPr>
        <p:spPr>
          <a:xfrm>
            <a:off x="3077731" y="6176963"/>
            <a:ext cx="60365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dislessiaioticonosco.it/p/domande-e-rispost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7" name="Picture 10" descr="https://choosemarathon.ca/wp-content/uploads/2023/04/partnersLogos.jpg">
            <a:extLst>
              <a:ext uri="{FF2B5EF4-FFF2-40B4-BE49-F238E27FC236}">
                <a16:creationId xmlns:a16="http://schemas.microsoft.com/office/drawing/2014/main" id="{EF0DC8A0-2336-4D39-A7D7-0066353E3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541" y="5307539"/>
            <a:ext cx="2861362" cy="143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eninsula Harbour Port Authority">
            <a:extLst>
              <a:ext uri="{FF2B5EF4-FFF2-40B4-BE49-F238E27FC236}">
                <a16:creationId xmlns:a16="http://schemas.microsoft.com/office/drawing/2014/main" id="{4F712554-0E44-4430-B847-8B3D66F2B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581" y="365125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30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C6D1E-1A8B-EA1E-C0B4-EF8B794A6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74" y="102497"/>
            <a:ext cx="10515600" cy="1325563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History of the 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5AA3E-2B47-A07B-86D9-3CF629304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74" y="1245470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Wharf originally constructed in 1945</a:t>
            </a:r>
          </a:p>
          <a:p>
            <a:r>
              <a:rPr lang="en-US" sz="2000" dirty="0"/>
              <a:t>Precast Concrete &amp; Timber Crib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AF9E7-DF18-4121-2834-0AAF5873D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76" y="2362463"/>
            <a:ext cx="5263898" cy="3949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3B8A98-6CF9-39F3-D154-F6637A5F5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746" y="2362463"/>
            <a:ext cx="4782054" cy="435133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C76A0E-1974-C41F-0C6E-1A1ADEB431D3}"/>
              </a:ext>
            </a:extLst>
          </p:cNvPr>
          <p:cNvSpPr txBox="1">
            <a:spLocks/>
          </p:cNvSpPr>
          <p:nvPr/>
        </p:nvSpPr>
        <p:spPr>
          <a:xfrm>
            <a:off x="5936974" y="1071402"/>
            <a:ext cx="9409043" cy="11519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Vessels Servicing the Mill up to ~ 35,000 DWT</a:t>
            </a:r>
          </a:p>
          <a:p>
            <a:r>
              <a:rPr lang="en-US" sz="2000" dirty="0"/>
              <a:t>Coal, Limestone, Bunker C Fuel Oil</a:t>
            </a:r>
          </a:p>
          <a:p>
            <a:r>
              <a:rPr lang="en-US" sz="2000" dirty="0"/>
              <a:t>Used up to 2009 when Mill Operations were shut-down</a:t>
            </a:r>
          </a:p>
        </p:txBody>
      </p:sp>
      <p:pic>
        <p:nvPicPr>
          <p:cNvPr id="7" name="Picture 2" descr="Peninsula Harbour Port Authority">
            <a:extLst>
              <a:ext uri="{FF2B5EF4-FFF2-40B4-BE49-F238E27FC236}">
                <a16:creationId xmlns:a16="http://schemas.microsoft.com/office/drawing/2014/main" id="{F6526213-990A-4028-992A-6894289D8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317" y="209550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090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7733C3-F5B5-6EE3-60A8-BB1D2A875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24" y="122548"/>
            <a:ext cx="11233983" cy="6660788"/>
          </a:xfrm>
          <a:prstGeom prst="rect">
            <a:avLst/>
          </a:prstGeom>
        </p:spPr>
      </p:pic>
      <p:pic>
        <p:nvPicPr>
          <p:cNvPr id="5" name="Picture 2" descr="Peninsula Harbour Port Authority">
            <a:extLst>
              <a:ext uri="{FF2B5EF4-FFF2-40B4-BE49-F238E27FC236}">
                <a16:creationId xmlns:a16="http://schemas.microsoft.com/office/drawing/2014/main" id="{EB2D98E1-3734-459D-B9AB-2CF34C1F2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19" y="350953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62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84D21-7F3D-73D3-930E-F11EE33A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4" y="280284"/>
            <a:ext cx="10515600" cy="1325563"/>
          </a:xfrm>
        </p:spPr>
        <p:txBody>
          <a:bodyPr/>
          <a:lstStyle/>
          <a:p>
            <a:r>
              <a:rPr lang="en-US" dirty="0"/>
              <a:t>History of the 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3AC6B-013C-6009-5E1C-5D5616EA4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9660" y="1943233"/>
            <a:ext cx="3972339" cy="851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2011 Town of Marathon Assumed Ownership from Tembec as part of a larger package of former mill lands.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0B036D-E292-F884-4EC7-EF5648CFA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4" y="1535991"/>
            <a:ext cx="7215204" cy="43369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0905AA-1D9F-594F-6F30-4D8915E0DD38}"/>
              </a:ext>
            </a:extLst>
          </p:cNvPr>
          <p:cNvSpPr txBox="1"/>
          <p:nvPr/>
        </p:nvSpPr>
        <p:spPr>
          <a:xfrm>
            <a:off x="122581" y="6308209"/>
            <a:ext cx="630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Approximately 100 acres of Heavy Industrial Zoned Land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9EC0DA-76CA-F3FB-C1ED-DC9C041EE3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90"/>
          <a:stretch>
            <a:fillRect/>
          </a:stretch>
        </p:blipFill>
        <p:spPr>
          <a:xfrm>
            <a:off x="7537970" y="3841585"/>
            <a:ext cx="4191934" cy="25344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9A0B87-25F4-FF9A-4A0E-87F905EA4FF1}"/>
              </a:ext>
            </a:extLst>
          </p:cNvPr>
          <p:cNvSpPr txBox="1"/>
          <p:nvPr/>
        </p:nvSpPr>
        <p:spPr>
          <a:xfrm>
            <a:off x="7537970" y="3469896"/>
            <a:ext cx="2828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Town Owned ”Water Lots”</a:t>
            </a:r>
          </a:p>
        </p:txBody>
      </p:sp>
      <p:pic>
        <p:nvPicPr>
          <p:cNvPr id="9" name="Picture 2" descr="Peninsula Harbour Port Authority">
            <a:extLst>
              <a:ext uri="{FF2B5EF4-FFF2-40B4-BE49-F238E27FC236}">
                <a16:creationId xmlns:a16="http://schemas.microsoft.com/office/drawing/2014/main" id="{2680EF97-19AD-43F0-9FFC-7BE9D8246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829" y="333543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672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E61F4-6C3A-8D73-F3BC-E2A445309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Jellicoe Cove Remedial Action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3EF2A-63AA-27D5-6291-1F28EAC5F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Port was part of the Jellicoe Cove Remedial Action Plan in 2012</a:t>
            </a:r>
          </a:p>
          <a:p>
            <a:r>
              <a:rPr lang="en-US" sz="1800" dirty="0"/>
              <a:t>A ”thin layer cap” of sand and gravel was placed over historical mercury and PCB in the lakebed sediment.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2882A-E87A-E36D-A29B-07CBB0263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5" y="3006999"/>
            <a:ext cx="5665305" cy="3622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0772F-AA06-1090-FFBF-F7E193D26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58" y="2564736"/>
            <a:ext cx="5145235" cy="4293264"/>
          </a:xfrm>
          <a:prstGeom prst="rect">
            <a:avLst/>
          </a:prstGeom>
        </p:spPr>
      </p:pic>
      <p:pic>
        <p:nvPicPr>
          <p:cNvPr id="7" name="Picture 2" descr="Peninsula Harbour Port Authority">
            <a:extLst>
              <a:ext uri="{FF2B5EF4-FFF2-40B4-BE49-F238E27FC236}">
                <a16:creationId xmlns:a16="http://schemas.microsoft.com/office/drawing/2014/main" id="{488BBB7E-7605-48F3-A9EC-37B56922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317" y="209550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108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D6306-E658-F140-8D11-16ABFE85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84" y="539541"/>
            <a:ext cx="10515600" cy="1325563"/>
          </a:xfrm>
        </p:spPr>
        <p:txBody>
          <a:bodyPr/>
          <a:lstStyle/>
          <a:p>
            <a:r>
              <a:rPr lang="en-US" dirty="0"/>
              <a:t>Peninsula </a:t>
            </a:r>
            <a:r>
              <a:rPr lang="en-US" dirty="0" err="1"/>
              <a:t>Harbour</a:t>
            </a:r>
            <a:r>
              <a:rPr lang="en-US" dirty="0"/>
              <a:t> Port Authority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70680-0EA1-D776-B19A-6EB8DA2AA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696" y="2223989"/>
            <a:ext cx="3326295" cy="56970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Incorporated in late 2020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close-up of hands shaking&#10;&#10;AI-generated content may be incorrect.">
            <a:extLst>
              <a:ext uri="{FF2B5EF4-FFF2-40B4-BE49-F238E27FC236}">
                <a16:creationId xmlns:a16="http://schemas.microsoft.com/office/drawing/2014/main" id="{82D37013-9AED-4F6A-2FC8-11E268EA3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98381" y="3447212"/>
            <a:ext cx="3974936" cy="19874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1FF5A0-38E2-1E89-4C43-6DB82E700D4A}"/>
              </a:ext>
            </a:extLst>
          </p:cNvPr>
          <p:cNvSpPr txBox="1"/>
          <p:nvPr/>
        </p:nvSpPr>
        <p:spPr>
          <a:xfrm>
            <a:off x="1294696" y="5402547"/>
            <a:ext cx="8274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VISION = Create shared economic development and tourism opportunities for two communities together…through revitalizing a regionally important marine port into an international success story.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839245-CA28-A29A-1FA9-1B03FAE010D9}"/>
              </a:ext>
            </a:extLst>
          </p:cNvPr>
          <p:cNvSpPr txBox="1"/>
          <p:nvPr/>
        </p:nvSpPr>
        <p:spPr>
          <a:xfrm>
            <a:off x="1294696" y="2751324"/>
            <a:ext cx="49410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Board of Directors</a:t>
            </a:r>
          </a:p>
          <a:p>
            <a:r>
              <a:rPr lang="en-US" sz="2000" dirty="0"/>
              <a:t>Daryl </a:t>
            </a:r>
            <a:r>
              <a:rPr lang="en-US" sz="2000" dirty="0" err="1"/>
              <a:t>Skworchinski</a:t>
            </a:r>
            <a:r>
              <a:rPr lang="en-US" sz="2000" dirty="0"/>
              <a:t>, CEO, Marathon</a:t>
            </a:r>
          </a:p>
          <a:p>
            <a:r>
              <a:rPr lang="en-US" sz="2000" dirty="0"/>
              <a:t>Mayor Rick Dumas, Director, Marathon</a:t>
            </a:r>
          </a:p>
          <a:p>
            <a:r>
              <a:rPr lang="en-US" sz="2000" dirty="0"/>
              <a:t>Chief Duncan </a:t>
            </a:r>
            <a:r>
              <a:rPr lang="en-US" sz="2000" dirty="0" err="1"/>
              <a:t>Michano</a:t>
            </a:r>
            <a:r>
              <a:rPr lang="en-US" sz="2000" dirty="0"/>
              <a:t>, Director, BN</a:t>
            </a:r>
          </a:p>
          <a:p>
            <a:r>
              <a:rPr lang="en-US" sz="2000" dirty="0"/>
              <a:t>Debi Bouchie, Director, BN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DF5FB6-9C3B-5553-B6E1-5AA830C75665}"/>
              </a:ext>
            </a:extLst>
          </p:cNvPr>
          <p:cNvSpPr txBox="1"/>
          <p:nvPr/>
        </p:nvSpPr>
        <p:spPr>
          <a:xfrm>
            <a:off x="7639247" y="2283925"/>
            <a:ext cx="112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50:50 </a:t>
            </a:r>
          </a:p>
        </p:txBody>
      </p:sp>
      <p:pic>
        <p:nvPicPr>
          <p:cNvPr id="13" name="Picture 2" descr="Peninsula Harbour Port Authority">
            <a:extLst>
              <a:ext uri="{FF2B5EF4-FFF2-40B4-BE49-F238E27FC236}">
                <a16:creationId xmlns:a16="http://schemas.microsoft.com/office/drawing/2014/main" id="{87B09893-E4E2-4513-845E-6349A4906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061" y="359425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0CAF0E-5A7A-4EF5-A0CA-CA7B6A82A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965" y="1566156"/>
            <a:ext cx="2511014" cy="1885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099E71-4E37-4BE2-8A69-CB56499D4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240" y="1455453"/>
            <a:ext cx="2058151" cy="19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94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3317C-3488-E565-6534-AF6C68BB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3" y="47177"/>
            <a:ext cx="10515600" cy="1325563"/>
          </a:xfrm>
        </p:spPr>
        <p:txBody>
          <a:bodyPr/>
          <a:lstStyle/>
          <a:p>
            <a:r>
              <a:rPr lang="en-US" dirty="0"/>
              <a:t>Strategic Port Operating Partner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8110B1-3519-0C54-75DF-DE59DB24D0D6}"/>
              </a:ext>
            </a:extLst>
          </p:cNvPr>
          <p:cNvSpPr txBox="1"/>
          <p:nvPr/>
        </p:nvSpPr>
        <p:spPr>
          <a:xfrm>
            <a:off x="328645" y="4322630"/>
            <a:ext cx="8296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Terminal Operating Agreement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Global 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Marine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Operations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Stevedoring, Logistics, Warehousing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Local Staff Recruitment, Training, Safety, Employment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0C774D-3365-FA5C-1F83-E7426EE22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421" y="2523456"/>
            <a:ext cx="5170324" cy="3462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28EC91-0F4D-DD38-7464-15B649975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45" y="1122838"/>
            <a:ext cx="6464044" cy="3047392"/>
          </a:xfrm>
          <a:prstGeom prst="rect">
            <a:avLst/>
          </a:prstGeom>
        </p:spPr>
      </p:pic>
      <p:pic>
        <p:nvPicPr>
          <p:cNvPr id="9" name="Picture 2" descr="Peninsula Harbour Port Authority">
            <a:extLst>
              <a:ext uri="{FF2B5EF4-FFF2-40B4-BE49-F238E27FC236}">
                <a16:creationId xmlns:a16="http://schemas.microsoft.com/office/drawing/2014/main" id="{F30E52D7-E823-4F23-A7AB-863EB0AFD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317" y="209550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logo">
            <a:extLst>
              <a:ext uri="{FF2B5EF4-FFF2-40B4-BE49-F238E27FC236}">
                <a16:creationId xmlns:a16="http://schemas.microsoft.com/office/drawing/2014/main" id="{A519E740-1EBB-480D-9FED-FDD2FF5557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4" descr="logo">
            <a:extLst>
              <a:ext uri="{FF2B5EF4-FFF2-40B4-BE49-F238E27FC236}">
                <a16:creationId xmlns:a16="http://schemas.microsoft.com/office/drawing/2014/main" id="{F38D69DB-764E-4BDC-AD94-74D6798B96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246" name="Picture 6" descr="Heavy Equipment Maintenance Specialist job in Belledune, New Brunswick ...">
            <a:extLst>
              <a:ext uri="{FF2B5EF4-FFF2-40B4-BE49-F238E27FC236}">
                <a16:creationId xmlns:a16="http://schemas.microsoft.com/office/drawing/2014/main" id="{642FF0C3-4BA0-4EC1-ADAB-4CE6D1515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643" y="903123"/>
            <a:ext cx="2982602" cy="138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962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20D30-439D-28DA-A579-D028E075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93" y="376611"/>
            <a:ext cx="10515600" cy="1325563"/>
          </a:xfrm>
        </p:spPr>
        <p:txBody>
          <a:bodyPr/>
          <a:lstStyle/>
          <a:p>
            <a:r>
              <a:rPr lang="en-US" dirty="0"/>
              <a:t>Existing Port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7EC08-2671-0167-961F-2E9ED174F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7073" y="1087125"/>
            <a:ext cx="4730955" cy="1325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2010 and 2022 Engineering Assessments</a:t>
            </a:r>
          </a:p>
          <a:p>
            <a:r>
              <a:rPr lang="en-US" sz="2000" dirty="0"/>
              <a:t>Wharf and dock are structurally sound.</a:t>
            </a:r>
          </a:p>
          <a:p>
            <a:r>
              <a:rPr lang="en-US" sz="2000" dirty="0"/>
              <a:t>Site is excellent for operations and storage.</a:t>
            </a:r>
          </a:p>
          <a:p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026768-05CE-9FD7-92EE-F47CF42DF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93" y="1749907"/>
            <a:ext cx="6440608" cy="361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67D3F4-33DB-E6DB-DF9E-03C51F06A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249" y="2710142"/>
            <a:ext cx="4864981" cy="3470341"/>
          </a:xfrm>
          <a:prstGeom prst="rect">
            <a:avLst/>
          </a:prstGeom>
        </p:spPr>
      </p:pic>
      <p:pic>
        <p:nvPicPr>
          <p:cNvPr id="7" name="Picture 2" descr="Peninsula Harbour Port Authority">
            <a:extLst>
              <a:ext uri="{FF2B5EF4-FFF2-40B4-BE49-F238E27FC236}">
                <a16:creationId xmlns:a16="http://schemas.microsoft.com/office/drawing/2014/main" id="{E042865A-9690-430D-A93E-BA330FFFA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317" y="209550"/>
            <a:ext cx="1442913" cy="4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205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FDFE19B89BCA418504D5D2F4DAA1B3" ma:contentTypeVersion="11" ma:contentTypeDescription="Create a new document." ma:contentTypeScope="" ma:versionID="0dfadf9856469276a6aba1ddb72028e5">
  <xsd:schema xmlns:xsd="http://www.w3.org/2001/XMLSchema" xmlns:xs="http://www.w3.org/2001/XMLSchema" xmlns:p="http://schemas.microsoft.com/office/2006/metadata/properties" xmlns:ns3="5fc944f1-3d28-490f-b4ee-fc5322b17e9f" targetNamespace="http://schemas.microsoft.com/office/2006/metadata/properties" ma:root="true" ma:fieldsID="6f70c486eec3f310024c8ce107f4cd4a" ns3:_="">
    <xsd:import namespace="5fc944f1-3d28-490f-b4ee-fc5322b17e9f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c944f1-3d28-490f-b4ee-fc5322b17e9f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fc944f1-3d28-490f-b4ee-fc5322b17e9f" xsi:nil="true"/>
  </documentManagement>
</p:properties>
</file>

<file path=customXml/itemProps1.xml><?xml version="1.0" encoding="utf-8"?>
<ds:datastoreItem xmlns:ds="http://schemas.openxmlformats.org/officeDocument/2006/customXml" ds:itemID="{FFEFF35B-A818-4A16-BED6-2C05B54A89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c944f1-3d28-490f-b4ee-fc5322b17e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10C8DA-BA0D-4FF7-99FF-D3237A2CB9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AE8C4E-68C0-40FA-9F85-6F6C4A8731B7}">
  <ds:schemaRefs>
    <ds:schemaRef ds:uri="5fc944f1-3d28-490f-b4ee-fc5322b17e9f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elements/1.1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8014</TotalTime>
  <Words>866</Words>
  <Application>Microsoft Office PowerPoint</Application>
  <PresentationFormat>Widescreen</PresentationFormat>
  <Paragraphs>129</Paragraphs>
  <Slides>21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Abadi</vt:lpstr>
      <vt:lpstr>Aptos</vt:lpstr>
      <vt:lpstr>Aptos Display</vt:lpstr>
      <vt:lpstr>Arial</vt:lpstr>
      <vt:lpstr>Times New Roman</vt:lpstr>
      <vt:lpstr>Office Theme</vt:lpstr>
      <vt:lpstr>Peninsula Harbour Port Authority Inc</vt:lpstr>
      <vt:lpstr>Presentation Outline </vt:lpstr>
      <vt:lpstr>History of the Port</vt:lpstr>
      <vt:lpstr>PowerPoint Presentation</vt:lpstr>
      <vt:lpstr>History of the Port</vt:lpstr>
      <vt:lpstr>Jellicoe Cove Remedial Action Plan</vt:lpstr>
      <vt:lpstr>Peninsula Harbour Port Authority</vt:lpstr>
      <vt:lpstr>Strategic Port Operating Partner</vt:lpstr>
      <vt:lpstr>Existing Port Conditions</vt:lpstr>
      <vt:lpstr>Marketing Plans</vt:lpstr>
      <vt:lpstr>Infrastructure Improvement Plan</vt:lpstr>
      <vt:lpstr>Maneuvering Simulation Study</vt:lpstr>
      <vt:lpstr>Simulations</vt:lpstr>
      <vt:lpstr>PowerPoint Presentation</vt:lpstr>
      <vt:lpstr>PowerPoint Presentation</vt:lpstr>
      <vt:lpstr>Dredging Plan</vt:lpstr>
      <vt:lpstr>Dredging Plan</vt:lpstr>
      <vt:lpstr>Dredged Sediment Treatment &amp; Disposal</vt:lpstr>
      <vt:lpstr>Economic Impacts</vt:lpstr>
      <vt:lpstr>Tourism</vt:lpstr>
      <vt:lpstr>Questions &amp;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Peninsula Harbour Port Authority Inc</dc:title>
  <dc:creator>Eric Zakrewski</dc:creator>
  <cp:lastModifiedBy>Anna Watson</cp:lastModifiedBy>
  <cp:revision>85</cp:revision>
  <cp:lastPrinted>2025-06-22T23:24:56Z</cp:lastPrinted>
  <dcterms:created xsi:type="dcterms:W3CDTF">2024-09-09T15:33:12Z</dcterms:created>
  <dcterms:modified xsi:type="dcterms:W3CDTF">2025-06-26T12:36:26Z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0x01010001FDFE19B89BCA418504D5D2F4DAA1B3</vt:lpwstr>
  </property>
</Properties>
</file>